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68" r:id="rId3"/>
    <p:sldId id="266" r:id="rId4"/>
    <p:sldId id="281" r:id="rId5"/>
    <p:sldId id="282" r:id="rId6"/>
    <p:sldId id="283" r:id="rId7"/>
    <p:sldId id="284" r:id="rId8"/>
    <p:sldId id="277" r:id="rId9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Oswald" panose="020B0604020202020204" charset="0"/>
      <p:regular r:id="rId16"/>
      <p:bold r:id="rId17"/>
    </p:embeddedFont>
    <p:embeddedFont>
      <p:font typeface="Averag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8B2"/>
    <a:srgbClr val="4B4F54"/>
    <a:srgbClr val="FFFFFF"/>
    <a:srgbClr val="F9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4" y="1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a0a43bd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a0a43bd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7f288dd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7f288dd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7f288dd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7f288dd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55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7f288dd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7f288dd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63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7f288dd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7f288dd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7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7f288dd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7f288dd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82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090a127f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090a127f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B8B2"/>
              </a:buClr>
              <a:buSzPts val="1000"/>
              <a:buFont typeface="Avenir"/>
              <a:buAutoNum type="arabicPeriod"/>
            </a:pPr>
            <a:r>
              <a:rPr lang="en-GB" sz="1000">
                <a:solidFill>
                  <a:srgbClr val="5CB8B2"/>
                </a:solidFill>
                <a:latin typeface="Avenir"/>
                <a:ea typeface="Avenir"/>
                <a:cs typeface="Avenir"/>
                <a:sym typeface="Avenir"/>
              </a:rPr>
              <a:t>Core Content</a:t>
            </a:r>
            <a:endParaRPr sz="1000">
              <a:solidFill>
                <a:srgbClr val="5CB8B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1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Inspiration - A vision of the potential of mentoring.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Overview - Understanding the process / journey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Guidance - Identifying a potential Mentee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Good Practice  - e.g. safeguarding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B8B2"/>
              </a:buClr>
              <a:buSzPts val="1000"/>
              <a:buFont typeface="Avenir"/>
              <a:buAutoNum type="arabicPeriod"/>
            </a:pPr>
            <a:r>
              <a:rPr lang="en-GB" sz="1000">
                <a:solidFill>
                  <a:srgbClr val="5CB8B2"/>
                </a:solidFill>
                <a:latin typeface="Avenir"/>
                <a:ea typeface="Avenir"/>
                <a:cs typeface="Avenir"/>
                <a:sym typeface="Avenir"/>
              </a:rPr>
              <a:t>Journeys</a:t>
            </a:r>
            <a:endParaRPr sz="1000">
              <a:solidFill>
                <a:srgbClr val="5CB8B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A range of mentoring “journeys” to suit a particular context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Each journey contains 6 sessions built around 6 steps: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roman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Preparation / Connection / Bible / Prayer / Next Steps / Review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B8B2"/>
              </a:buClr>
              <a:buSzPts val="1000"/>
              <a:buFont typeface="Avenir"/>
              <a:buAutoNum type="arabi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Connection 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Chat and Notifications from real person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Support &amp; Encouragement to keep going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Tips / creative ideas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lphaLcPeriod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Opportunity to feedback or share tips with other mentors.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CB8B2"/>
                </a:solidFill>
                <a:latin typeface="Avenir"/>
                <a:ea typeface="Avenir"/>
                <a:cs typeface="Avenir"/>
                <a:sym typeface="Avenir"/>
              </a:rPr>
              <a:t>Additional Resources</a:t>
            </a:r>
            <a:endParaRPr sz="1200">
              <a:solidFill>
                <a:srgbClr val="5CB8B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rabicParenR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A website to explain the process and help a church or group get started.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F54"/>
              </a:buClr>
              <a:buSzPts val="1000"/>
              <a:buFont typeface="Avenir"/>
              <a:buAutoNum type="arabicParenR"/>
            </a:pPr>
            <a:r>
              <a:rPr lang="en-GB" sz="1000">
                <a:solidFill>
                  <a:srgbClr val="4B4F54"/>
                </a:solidFill>
                <a:latin typeface="Avenir"/>
                <a:ea typeface="Avenir"/>
                <a:cs typeface="Avenir"/>
                <a:sym typeface="Avenir"/>
              </a:rPr>
              <a:t>A physical version of some or all of the Journeys from the app.</a:t>
            </a:r>
            <a:endParaRPr sz="1000">
              <a:solidFill>
                <a:srgbClr val="4B4F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42904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11" lvl="1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17" lvl="2" indent="-317504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23" lvl="3" indent="-317504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29" lvl="4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34" lvl="5" indent="-317504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40" lvl="6" indent="-317504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46" lvl="7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51" lvl="8" indent="-317504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1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60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42904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11" lvl="1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17" lvl="2" indent="-317504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23" lvl="3" indent="-317504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29" lvl="4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34" lvl="5" indent="-317504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40" lvl="6" indent="-317504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46" lvl="7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51" lvl="8" indent="-317504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11" lvl="1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4939501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6" lvl="0" indent="-342904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11" lvl="1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17" lvl="2" indent="-317504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23" lvl="3" indent="-317504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29" lvl="4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34" lvl="5" indent="-317504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40" lvl="6" indent="-317504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46" lvl="7" indent="-31750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51" lvl="8" indent="-317504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6" lvl="0" indent="-2286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42904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11" lvl="1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17" lvl="2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23" lvl="3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29" lvl="4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34" lvl="5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40" lvl="6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46" lvl="7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51" lvl="8" indent="-317504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1750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11" lvl="1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04804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11" lvl="1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17" lvl="2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23" lvl="3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29" lvl="4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34" lvl="5" indent="-304804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40" lvl="6" indent="-304804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46" lvl="7" indent="-30480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51" lvl="8" indent="-304804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1" y="526351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6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1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1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1" y="724201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6" lvl="0" indent="-34290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11" lvl="1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17" lvl="2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23" lvl="3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29" lvl="4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34" lvl="5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40" lvl="6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46" lvl="7" indent="-31750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51" lvl="8" indent="-317504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6" lvl="0" indent="-2286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1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6" lvl="0" indent="-342904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11" lvl="1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17" lvl="2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23" lvl="3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29" lvl="4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34" lvl="5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40" lvl="6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46" lvl="7" indent="-31750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51" lvl="8" indent="-317504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1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1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1">
                <a:solidFill>
                  <a:schemeClr val="dk2"/>
                </a:solidFill>
              </a:defRPr>
            </a:lvl1pPr>
            <a:lvl2pPr lvl="1" algn="r" rtl="0">
              <a:buNone/>
              <a:defRPr sz="1001">
                <a:solidFill>
                  <a:schemeClr val="dk2"/>
                </a:solidFill>
              </a:defRPr>
            </a:lvl2pPr>
            <a:lvl3pPr lvl="2" algn="r" rtl="0">
              <a:buNone/>
              <a:defRPr sz="1001">
                <a:solidFill>
                  <a:schemeClr val="dk2"/>
                </a:solidFill>
              </a:defRPr>
            </a:lvl3pPr>
            <a:lvl4pPr lvl="3" algn="r" rtl="0">
              <a:buNone/>
              <a:defRPr sz="1001">
                <a:solidFill>
                  <a:schemeClr val="dk2"/>
                </a:solidFill>
              </a:defRPr>
            </a:lvl4pPr>
            <a:lvl5pPr lvl="4" algn="r" rtl="0">
              <a:buNone/>
              <a:defRPr sz="1001">
                <a:solidFill>
                  <a:schemeClr val="dk2"/>
                </a:solidFill>
              </a:defRPr>
            </a:lvl5pPr>
            <a:lvl6pPr lvl="5" algn="r" rtl="0">
              <a:buNone/>
              <a:defRPr sz="1001">
                <a:solidFill>
                  <a:schemeClr val="dk2"/>
                </a:solidFill>
              </a:defRPr>
            </a:lvl6pPr>
            <a:lvl7pPr lvl="6" algn="r" rtl="0">
              <a:buNone/>
              <a:defRPr sz="1001">
                <a:solidFill>
                  <a:schemeClr val="dk2"/>
                </a:solidFill>
              </a:defRPr>
            </a:lvl7pPr>
            <a:lvl8pPr lvl="7" algn="r" rtl="0">
              <a:buNone/>
              <a:defRPr sz="1001">
                <a:solidFill>
                  <a:schemeClr val="dk2"/>
                </a:solidFill>
              </a:defRPr>
            </a:lvl8pPr>
            <a:lvl9pPr lvl="8" algn="r" rtl="0">
              <a:buNone/>
              <a:defRPr sz="1001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/>
          <p:cNvPicPr preferRelativeResize="0"/>
          <p:nvPr/>
        </p:nvPicPr>
        <p:blipFill rotWithShape="1">
          <a:blip r:embed="rId3">
            <a:alphaModFix/>
          </a:blip>
          <a:srcRect l="28274" t="20352" r="28265" b="20346"/>
          <a:stretch/>
        </p:blipFill>
        <p:spPr>
          <a:xfrm>
            <a:off x="2414591" y="312187"/>
            <a:ext cx="4314821" cy="433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311701" y="445024"/>
            <a:ext cx="6796235" cy="1551727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r>
              <a:rPr lang="en-GB" sz="36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WALK WITH ME </a:t>
            </a:r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is a tool for churches and organisations with a passion to see young people stepping closer to Jesus.</a:t>
            </a:r>
            <a:endParaRPr sz="2400" dirty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4871" r="25300" b="43211"/>
          <a:stretch/>
        </p:blipFill>
        <p:spPr>
          <a:xfrm>
            <a:off x="6096000" y="4314443"/>
            <a:ext cx="3048000" cy="8290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701" y="1996750"/>
            <a:ext cx="6796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It enables them to support young people, aged 14+, to meet in ones or twos with a committed </a:t>
            </a:r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Christian.</a:t>
            </a:r>
          </a:p>
          <a:p>
            <a:endParaRPr lang="en-GB" sz="1200" dirty="0">
              <a:solidFill>
                <a:srgbClr val="4B4F54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  <a:p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They meet for </a:t>
            </a:r>
            <a:r>
              <a:rPr lang="en-GB" sz="24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an hour every couple of weeks to catch up, discuss the bible, and pray.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2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4871" r="25300" b="43211"/>
          <a:stretch/>
        </p:blipFill>
        <p:spPr>
          <a:xfrm>
            <a:off x="6096000" y="4314443"/>
            <a:ext cx="3048000" cy="829056"/>
          </a:xfrm>
          <a:prstGeom prst="rect">
            <a:avLst/>
          </a:prstGeom>
        </p:spPr>
      </p:pic>
      <p:sp>
        <p:nvSpPr>
          <p:cNvPr id="9" name="Google Shape;169;p35"/>
          <p:cNvSpPr txBox="1">
            <a:spLocks noGrp="1"/>
          </p:cNvSpPr>
          <p:nvPr>
            <p:ph type="title"/>
          </p:nvPr>
        </p:nvSpPr>
        <p:spPr>
          <a:xfrm>
            <a:off x="311701" y="445024"/>
            <a:ext cx="6796235" cy="77158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r>
              <a:rPr lang="en-GB" sz="36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WHAT’S PROVIDED? </a:t>
            </a:r>
            <a:endParaRPr lang="en-GB" sz="2400" dirty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00" y="1216605"/>
            <a:ext cx="52006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A Mentor’s </a:t>
            </a:r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App</a:t>
            </a:r>
          </a:p>
          <a:p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Provides </a:t>
            </a:r>
            <a:r>
              <a:rPr lang="en-GB" sz="2400" dirty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mentors with great questions and Biblical content to give a simple framework to their time with young people.</a:t>
            </a:r>
            <a:endParaRPr lang="en-GB" dirty="0"/>
          </a:p>
        </p:txBody>
      </p:sp>
      <p:pic>
        <p:nvPicPr>
          <p:cNvPr id="13" name="Google Shape;202;p40"/>
          <p:cNvPicPr preferRelativeResize="0"/>
          <p:nvPr/>
        </p:nvPicPr>
        <p:blipFill rotWithShape="1">
          <a:blip r:embed="rId4">
            <a:alphaModFix/>
          </a:blip>
          <a:srcRect l="1857" t="8260" r="76520" b="6490"/>
          <a:stretch/>
        </p:blipFill>
        <p:spPr>
          <a:xfrm>
            <a:off x="5707400" y="1216605"/>
            <a:ext cx="1242060" cy="220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2;p40"/>
          <p:cNvPicPr preferRelativeResize="0"/>
          <p:nvPr/>
        </p:nvPicPr>
        <p:blipFill rotWithShape="1">
          <a:blip r:embed="rId4">
            <a:alphaModFix/>
          </a:blip>
          <a:srcRect l="50808" t="7370" r="25447" b="7380"/>
          <a:stretch/>
        </p:blipFill>
        <p:spPr>
          <a:xfrm>
            <a:off x="7144491" y="1216605"/>
            <a:ext cx="1363980" cy="220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4871" r="25300" b="43211"/>
          <a:stretch/>
        </p:blipFill>
        <p:spPr>
          <a:xfrm>
            <a:off x="6096000" y="4314443"/>
            <a:ext cx="3048000" cy="829056"/>
          </a:xfrm>
          <a:prstGeom prst="rect">
            <a:avLst/>
          </a:prstGeom>
        </p:spPr>
      </p:pic>
      <p:sp>
        <p:nvSpPr>
          <p:cNvPr id="9" name="Google Shape;169;p35"/>
          <p:cNvSpPr txBox="1">
            <a:spLocks noGrp="1"/>
          </p:cNvSpPr>
          <p:nvPr>
            <p:ph type="title"/>
          </p:nvPr>
        </p:nvSpPr>
        <p:spPr>
          <a:xfrm>
            <a:off x="311701" y="445024"/>
            <a:ext cx="6796235" cy="77158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r>
              <a:rPr lang="en-GB" sz="36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WHAT’S PROVIDED? </a:t>
            </a:r>
            <a:endParaRPr lang="en-GB" sz="2400" dirty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00" y="1216605"/>
            <a:ext cx="6796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A Range of Journeys</a:t>
            </a:r>
          </a:p>
          <a:p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The </a:t>
            </a:r>
            <a:r>
              <a:rPr lang="en-GB" sz="2400" dirty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app contains a choice of 6-session courses to suit young people at different stages</a:t>
            </a:r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700" y="2649229"/>
            <a:ext cx="7675304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Discovering who I 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Exploring who Jesus 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I’ve become a </a:t>
            </a: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Christian</a:t>
            </a:r>
            <a:b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</a:b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/>
            </a:r>
            <a:b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</a:b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/>
            </a:r>
            <a:b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</a:b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/>
            </a:r>
            <a:b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</a:br>
            <a:endParaRPr lang="en-GB" sz="2000" dirty="0">
              <a:solidFill>
                <a:srgbClr val="4B4F54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Following </a:t>
            </a:r>
            <a:r>
              <a:rPr lang="en-GB" sz="20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Jesus Wholeheartedly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Joining </a:t>
            </a:r>
            <a:r>
              <a:rPr lang="en-GB" sz="20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God’s Mission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Becoming </a:t>
            </a:r>
            <a:r>
              <a:rPr lang="en-GB" sz="20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a Disciple Maker</a:t>
            </a:r>
            <a:endParaRPr lang="en-GB" sz="2000" dirty="0">
              <a:solidFill>
                <a:srgbClr val="4B4F54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6336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4871" r="25300" b="43211"/>
          <a:stretch/>
        </p:blipFill>
        <p:spPr>
          <a:xfrm>
            <a:off x="6096000" y="4314443"/>
            <a:ext cx="3048000" cy="829056"/>
          </a:xfrm>
          <a:prstGeom prst="rect">
            <a:avLst/>
          </a:prstGeom>
        </p:spPr>
      </p:pic>
      <p:sp>
        <p:nvSpPr>
          <p:cNvPr id="9" name="Google Shape;169;p35"/>
          <p:cNvSpPr txBox="1">
            <a:spLocks noGrp="1"/>
          </p:cNvSpPr>
          <p:nvPr>
            <p:ph type="title"/>
          </p:nvPr>
        </p:nvSpPr>
        <p:spPr>
          <a:xfrm>
            <a:off x="311701" y="445024"/>
            <a:ext cx="6796235" cy="77158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r>
              <a:rPr lang="en-GB" sz="36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WHAT’S PROVIDED? </a:t>
            </a:r>
            <a:endParaRPr lang="en-GB" sz="2400" dirty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00" y="1216605"/>
            <a:ext cx="6796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Online Support</a:t>
            </a:r>
          </a:p>
          <a:p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Everything your church, group or organisation needs to run the programme.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1700" y="2649229"/>
            <a:ext cx="7675304" cy="10156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Training Resources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Good Practice Guidelines</a:t>
            </a:r>
            <a:b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</a:br>
            <a:endParaRPr lang="en-GB" sz="2000" dirty="0" smtClean="0">
              <a:solidFill>
                <a:srgbClr val="4B4F54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Personal Login to connect mentors with their local church or organisation</a:t>
            </a:r>
            <a:endParaRPr lang="en-GB" sz="2000" dirty="0">
              <a:solidFill>
                <a:srgbClr val="4B4F54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941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4871" r="25300" b="43211"/>
          <a:stretch/>
        </p:blipFill>
        <p:spPr>
          <a:xfrm>
            <a:off x="6096000" y="4314443"/>
            <a:ext cx="3048000" cy="829056"/>
          </a:xfrm>
          <a:prstGeom prst="rect">
            <a:avLst/>
          </a:prstGeom>
        </p:spPr>
      </p:pic>
      <p:sp>
        <p:nvSpPr>
          <p:cNvPr id="9" name="Google Shape;169;p35"/>
          <p:cNvSpPr txBox="1">
            <a:spLocks noGrp="1"/>
          </p:cNvSpPr>
          <p:nvPr>
            <p:ph type="title"/>
          </p:nvPr>
        </p:nvSpPr>
        <p:spPr>
          <a:xfrm>
            <a:off x="311701" y="445024"/>
            <a:ext cx="6796235" cy="77158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r>
              <a:rPr lang="en-GB" sz="36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GET STARTED</a:t>
            </a:r>
            <a:endParaRPr lang="en-GB" sz="2400" dirty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00" y="2534691"/>
            <a:ext cx="6796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Envision &gt; Invite</a:t>
            </a:r>
            <a:r>
              <a:rPr lang="en-GB" sz="2400" dirty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 </a:t>
            </a:r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&gt; Prepare &gt; Launch &gt; Walk</a:t>
            </a:r>
            <a:b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</a:br>
            <a:endParaRPr lang="en-GB" sz="2400" dirty="0" smtClean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00" y="1216605"/>
            <a:ext cx="6796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4B4F54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WALKWITHMEJOURNEYS.ORG</a:t>
            </a:r>
          </a:p>
          <a:p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Sign up to </a:t>
            </a:r>
            <a:r>
              <a:rPr lang="en-GB" sz="2400" dirty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r</a:t>
            </a:r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eceive step by step information on </a:t>
            </a:r>
            <a:r>
              <a:rPr lang="en-GB" sz="2400" dirty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how to launch WALK WITH ME in your </a:t>
            </a:r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setting</a:t>
            </a:r>
            <a:endParaRPr lang="en-GB" sz="2400" dirty="0">
              <a:solidFill>
                <a:srgbClr val="5CB8B2"/>
              </a:solidFill>
              <a:latin typeface="Gill Sans MT" panose="020B0502020104020203" pitchFamily="34" charset="0"/>
              <a:ea typeface="Cambria Math" panose="02040503050406030204" pitchFamily="18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9590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34871" r="25300" b="43211"/>
          <a:stretch/>
        </p:blipFill>
        <p:spPr>
          <a:xfrm>
            <a:off x="1857222" y="155721"/>
            <a:ext cx="5347816" cy="14546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4695" y="1610327"/>
            <a:ext cx="68728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5CB8B2"/>
                </a:solidFill>
                <a:latin typeface="Gill Sans MT" panose="020B0502020104020203" pitchFamily="34" charset="0"/>
                <a:ea typeface="Cambria Math" panose="02040503050406030204" pitchFamily="18" charset="0"/>
                <a:sym typeface="Oswald"/>
              </a:rPr>
              <a:t>Developed in partnership between Irish denominations and youth ministry agencies</a:t>
            </a:r>
          </a:p>
          <a:p>
            <a:pPr algn="ctr"/>
            <a:endParaRPr lang="en-GB" sz="1800" dirty="0" smtClean="0">
              <a:solidFill>
                <a:srgbClr val="4B4F54"/>
              </a:solidFill>
              <a:latin typeface="Gill Sans MT" panose="020B0502020104020203" pitchFamily="34" charset="0"/>
              <a:ea typeface="Avenir"/>
              <a:cs typeface="Avenir"/>
              <a:sym typeface="Avenir"/>
            </a:endParaRPr>
          </a:p>
          <a:p>
            <a:pPr algn="ctr"/>
            <a:r>
              <a:rPr lang="en-GB" sz="1800" dirty="0" smtClean="0">
                <a:solidFill>
                  <a:srgbClr val="4B4F54"/>
                </a:solidFill>
                <a:latin typeface="Gill Sans MT" panose="020B0502020104020203" pitchFamily="34" charset="0"/>
                <a:ea typeface="Avenir"/>
                <a:cs typeface="Avenir"/>
                <a:sym typeface="Avenir"/>
              </a:rPr>
              <a:t>CIYD </a:t>
            </a:r>
            <a:r>
              <a:rPr lang="en-GB" sz="1800" dirty="0">
                <a:solidFill>
                  <a:srgbClr val="4B4F54"/>
                </a:solidFill>
                <a:latin typeface="Gill Sans MT" panose="020B0502020104020203" pitchFamily="34" charset="0"/>
                <a:ea typeface="Avenir"/>
                <a:cs typeface="Avenir"/>
                <a:sym typeface="Avenir"/>
              </a:rPr>
              <a:t>/ Exodus / GB / IMYC / SUNI / Urban Saints / </a:t>
            </a:r>
            <a:br>
              <a:rPr lang="en-GB" sz="1800" dirty="0">
                <a:solidFill>
                  <a:srgbClr val="4B4F54"/>
                </a:solidFill>
                <a:latin typeface="Gill Sans MT" panose="020B0502020104020203" pitchFamily="34" charset="0"/>
                <a:ea typeface="Avenir"/>
                <a:cs typeface="Avenir"/>
                <a:sym typeface="Avenir"/>
              </a:rPr>
            </a:br>
            <a:r>
              <a:rPr lang="en-GB" sz="1800" dirty="0">
                <a:solidFill>
                  <a:srgbClr val="4B4F54"/>
                </a:solidFill>
                <a:latin typeface="Gill Sans MT" panose="020B0502020104020203" pitchFamily="34" charset="0"/>
                <a:ea typeface="Avenir"/>
                <a:cs typeface="Avenir"/>
                <a:sym typeface="Avenir"/>
              </a:rPr>
              <a:t>YFCNI / Youth Initiatives / Young Life </a:t>
            </a:r>
            <a:r>
              <a:rPr lang="en-GB" sz="1800" dirty="0" smtClean="0">
                <a:solidFill>
                  <a:srgbClr val="4B4F54"/>
                </a:solidFill>
                <a:latin typeface="Gill Sans MT" panose="020B0502020104020203" pitchFamily="34" charset="0"/>
                <a:ea typeface="Avenir"/>
                <a:cs typeface="Avenir"/>
                <a:sym typeface="Avenir"/>
              </a:rPr>
              <a:t>International</a:t>
            </a:r>
            <a:endParaRPr lang="en-GB" sz="1800" dirty="0">
              <a:solidFill>
                <a:srgbClr val="4B4F54"/>
              </a:solidFill>
              <a:latin typeface="Gill Sans MT" panose="020B0502020104020203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325</Words>
  <Application>Microsoft Office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Gill Sans MT</vt:lpstr>
      <vt:lpstr>Arial</vt:lpstr>
      <vt:lpstr>Cambria Math</vt:lpstr>
      <vt:lpstr>Oswald</vt:lpstr>
      <vt:lpstr>Average</vt:lpstr>
      <vt:lpstr>Avenir</vt:lpstr>
      <vt:lpstr>Slate</vt:lpstr>
      <vt:lpstr>Simple Light</vt:lpstr>
      <vt:lpstr>PowerPoint Presentation</vt:lpstr>
      <vt:lpstr>WALK WITH ME is a tool for churches and organisations with a passion to see young people stepping closer to Jesus.</vt:lpstr>
      <vt:lpstr>WHAT’S PROVIDED? </vt:lpstr>
      <vt:lpstr>WHAT’S PROVIDED? </vt:lpstr>
      <vt:lpstr>WHAT’S PROVIDED? </vt:lpstr>
      <vt:lpstr>GET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WITH ME</dc:title>
  <dc:creator>Jose</dc:creator>
  <cp:lastModifiedBy>Jose Cummings</cp:lastModifiedBy>
  <cp:revision>32</cp:revision>
  <dcterms:modified xsi:type="dcterms:W3CDTF">2019-06-13T15:54:16Z</dcterms:modified>
</cp:coreProperties>
</file>